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84" r:id="rId2"/>
    <p:sldId id="256" r:id="rId3"/>
    <p:sldId id="257" r:id="rId4"/>
    <p:sldId id="285" r:id="rId5"/>
    <p:sldId id="258" r:id="rId6"/>
    <p:sldId id="287" r:id="rId7"/>
    <p:sldId id="288" r:id="rId8"/>
    <p:sldId id="286" r:id="rId9"/>
    <p:sldId id="289" r:id="rId10"/>
    <p:sldId id="263" r:id="rId11"/>
    <p:sldId id="290" r:id="rId12"/>
    <p:sldId id="291" r:id="rId13"/>
    <p:sldId id="270" r:id="rId14"/>
    <p:sldId id="271" r:id="rId15"/>
    <p:sldId id="272" r:id="rId16"/>
    <p:sldId id="292" r:id="rId17"/>
    <p:sldId id="294" r:id="rId18"/>
    <p:sldId id="297" r:id="rId19"/>
    <p:sldId id="293" r:id="rId20"/>
    <p:sldId id="296" r:id="rId21"/>
    <p:sldId id="298" r:id="rId22"/>
    <p:sldId id="280" r:id="rId23"/>
    <p:sldId id="281" r:id="rId24"/>
    <p:sldId id="282" r:id="rId25"/>
    <p:sldId id="295" r:id="rId26"/>
    <p:sldId id="283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1200CB-66C4-44B7-B415-94DAD6A9DB55}">
  <a:tblStyle styleId="{C31200CB-66C4-44B7-B415-94DAD6A9DB5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«Стоматология ортопедическая»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ПМ.01 Выполнение подготовительных и организационно-технологических процедур при изготовлении зубных протезов и аппаратов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4.4000000000000004</c:v>
                </c:pt>
                <c:pt idx="1">
                  <c:v>4.2</c:v>
                </c:pt>
                <c:pt idx="2">
                  <c:v>4.4000000000000004</c:v>
                </c:pt>
                <c:pt idx="3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EC-4E36-A1F6-EFD3824DC5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ПМ 02 «Изготовление съёмных пластиночных, несъёмных и бюгельных протезов»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4.0999999999999996</c:v>
                </c:pt>
                <c:pt idx="1">
                  <c:v>4</c:v>
                </c:pt>
                <c:pt idx="2">
                  <c:v>4.0999999999999996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EC-4E36-A1F6-EFD3824DC5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ПМ 03 «Изготовление ортодонтических аппаратов челюстно-лицевых протезов»;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4.0999999999999996</c:v>
                </c:pt>
                <c:pt idx="1">
                  <c:v>4.5</c:v>
                </c:pt>
                <c:pt idx="2">
                  <c:v>4.0999999999999996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EC-4E36-A1F6-EFD3824DC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5671120"/>
        <c:axId val="465671904"/>
        <c:axId val="0"/>
      </c:bar3DChart>
      <c:catAx>
        <c:axId val="46567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5671904"/>
        <c:crosses val="autoZero"/>
        <c:auto val="1"/>
        <c:lblAlgn val="ctr"/>
        <c:lblOffset val="100"/>
        <c:noMultiLvlLbl val="0"/>
      </c:catAx>
      <c:valAx>
        <c:axId val="46567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567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333713626181369E-2"/>
          <c:y val="0.77390253112488838"/>
          <c:w val="0.88743600687711377"/>
          <c:h val="0.20934783529530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0811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246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5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3850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312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5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609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4421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38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983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452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62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2954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014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761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491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87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3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57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1941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8854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02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05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8D4EC5-087C-6FAD-1879-3E57C2766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403058"/>
            <a:ext cx="9144000" cy="3400235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/>
            </a:r>
            <a:br>
              <a:rPr lang="ru-RU" sz="4800" dirty="0">
                <a:solidFill>
                  <a:srgbClr val="C00000"/>
                </a:solidFill>
              </a:rPr>
            </a:br>
            <a:r>
              <a:rPr lang="ru-RU" sz="4800" dirty="0">
                <a:solidFill>
                  <a:srgbClr val="C00000"/>
                </a:solidFill>
              </a:rPr>
              <a:t/>
            </a:r>
            <a:br>
              <a:rPr lang="ru-RU" sz="4800" dirty="0">
                <a:solidFill>
                  <a:srgbClr val="C00000"/>
                </a:solidFill>
              </a:rPr>
            </a:br>
            <a:r>
              <a:rPr lang="ru-RU" sz="4800" dirty="0">
                <a:solidFill>
                  <a:srgbClr val="C00000"/>
                </a:solidFill>
              </a:rPr>
              <a:t/>
            </a:r>
            <a:br>
              <a:rPr lang="ru-RU" sz="4800" dirty="0">
                <a:solidFill>
                  <a:srgbClr val="C00000"/>
                </a:solidFill>
              </a:rPr>
            </a:b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Барашковой Алевтины Григорьевны,</a:t>
            </a:r>
            <a:br>
              <a:rPr lang="ru-RU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ГАПОУ РС (Я) «ЯМК имени В.А. </a:t>
            </a:r>
            <a:r>
              <a:rPr lang="ru-RU" sz="4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Вонгродского</a:t>
            </a:r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Google Shape;88;p13">
            <a:extLst>
              <a:ext uri="{FF2B5EF4-FFF2-40B4-BE49-F238E27FC236}">
                <a16:creationId xmlns:a16="http://schemas.microsoft.com/office/drawing/2014/main" xmlns="" id="{0D29497B-5D3C-9854-8EE5-72D219EACC53}"/>
              </a:ext>
            </a:extLst>
          </p:cNvPr>
          <p:cNvSpPr txBox="1">
            <a:spLocks/>
          </p:cNvSpPr>
          <p:nvPr/>
        </p:nvSpPr>
        <p:spPr>
          <a:xfrm>
            <a:off x="906181" y="299704"/>
            <a:ext cx="10379637" cy="90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11893"/>
              </a:buClr>
              <a:buSzPct val="100000"/>
              <a:buFont typeface="Times New Roman"/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автономное профессиональное образовательное учреждение РС(Я)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«Якутский медицинский колледж имени В.А.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Вонгродского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1D5F9C-3034-0321-BF3E-633DE5FF04C7}"/>
              </a:ext>
            </a:extLst>
          </p:cNvPr>
          <p:cNvSpPr txBox="1"/>
          <p:nvPr/>
        </p:nvSpPr>
        <p:spPr>
          <a:xfrm>
            <a:off x="4888990" y="6090883"/>
            <a:ext cx="241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г. Якутск, 2024  г.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BA387F-3566-1342-2D33-C1CC392B6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113" r="84175"/>
          <a:stretch/>
        </p:blipFill>
        <p:spPr>
          <a:xfrm>
            <a:off x="5606722" y="1059371"/>
            <a:ext cx="978553" cy="9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Google Shape;137;p20"/>
          <p:cNvGraphicFramePr/>
          <p:nvPr>
            <p:extLst>
              <p:ext uri="{D42A27DB-BD31-4B8C-83A1-F6EECF244321}">
                <p14:modId xmlns:p14="http://schemas.microsoft.com/office/powerpoint/2010/main" val="1126769802"/>
              </p:ext>
            </p:extLst>
          </p:nvPr>
        </p:nvGraphicFramePr>
        <p:xfrm>
          <a:off x="838200" y="3197060"/>
          <a:ext cx="10515600" cy="19558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Учебный год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Успеваемость,%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Качество, %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Средний балл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/>
                        <a:t>2019-2020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2020-2021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2021-2022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2022-2023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838200" y="347240"/>
            <a:ext cx="10515600" cy="12986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ru-RU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</a:t>
            </a:r>
            <a: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(профессиональный цикл)</a:t>
            </a:r>
            <a:endParaRPr sz="2400" b="0" i="0" u="none" strike="noStrike" cap="none" dirty="0">
              <a:solidFill>
                <a:srgbClr val="011893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838200" y="1965271"/>
            <a:ext cx="919029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Специальность: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31.02.95</a:t>
            </a:r>
            <a:r>
              <a:rPr lang="ru-RU" sz="2000" dirty="0"/>
              <a:t> – «</a:t>
            </a:r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Стоматология ортопедическая»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Государственной Итоговой Аттестации (ВКР)</a:t>
            </a:r>
            <a:endParaRPr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25"/>
          <p:cNvGraphicFramePr/>
          <p:nvPr>
            <p:extLst>
              <p:ext uri="{D42A27DB-BD31-4B8C-83A1-F6EECF244321}">
                <p14:modId xmlns:p14="http://schemas.microsoft.com/office/powerpoint/2010/main" val="1918814598"/>
              </p:ext>
            </p:extLst>
          </p:nvPr>
        </p:nvGraphicFramePr>
        <p:xfrm>
          <a:off x="539931" y="2147652"/>
          <a:ext cx="10868625" cy="42093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38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Год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Название мероприятия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Результат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2019 г.</a:t>
                      </a:r>
                      <a:endParaRPr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-</a:t>
                      </a:r>
                      <a:r>
                        <a:rPr lang="ru-RU" sz="1200" u="none" strike="noStrike" cap="non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Васильев Дархан победитель регионального конкурса «Всероссийской олимпиады профессионального мастерства по специальности 31.02.05» Финалист российского этапа;</a:t>
                      </a:r>
                      <a:endParaRPr lang="ru-RU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Финалист</a:t>
                      </a:r>
                      <a:endParaRPr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95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2019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г.</a:t>
                      </a:r>
                      <a:endParaRPr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- Региональный этап</a:t>
                      </a:r>
                      <a:r>
                        <a:rPr lang="ru-RU" sz="1200" u="none" strike="noStrike" cap="non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«WORLD SKILLS RUSSIA» -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 место </a:t>
                      </a:r>
                      <a:r>
                        <a:rPr lang="ru-RU" sz="1200" u="none" strike="noStrike" cap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Мыреев</a:t>
                      </a: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Демид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II место Соловьев Владислав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III место </a:t>
                      </a:r>
                      <a:r>
                        <a:rPr lang="ru-RU" sz="1200" u="none" strike="noStrike" cap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Сыроватская</a:t>
                      </a:r>
                      <a:r>
                        <a:rPr lang="ru-RU" sz="1200" u="none" strike="noStrike" cap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Влада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Дипломы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I,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II. III 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степени</a:t>
                      </a:r>
                      <a:endParaRPr sz="12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- Региональный этап чемпионат</a:t>
                      </a:r>
                      <a:r>
                        <a:rPr lang="ru-RU" sz="1200" b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а 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по профессиональному мастерству среди людей с ограниченными возможностями «</a:t>
                      </a:r>
                      <a:r>
                        <a:rPr lang="ru-RU" sz="1200" b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Абилимпикс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»</a:t>
                      </a:r>
                      <a:r>
                        <a:rPr lang="ru-RU" sz="1200" b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-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Республики Саха (Якутия) </a:t>
                      </a:r>
                      <a:r>
                        <a:rPr lang="ru-RU" sz="1200" b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Абилимпикс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– Протопопов Андрей</a:t>
                      </a:r>
                      <a:endParaRPr sz="1200" b="0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Диплом </a:t>
                      </a: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III </a:t>
                      </a:r>
                      <a:r>
                        <a:rPr lang="ru-RU" sz="12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степени</a:t>
                      </a:r>
                      <a:endParaRPr sz="12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X 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Региональный этап чемпионата «Молодые профессионалы» (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WORLD SKILLS RUSSIA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) РС(Я)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 </a:t>
                      </a: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место - Слепцов Герман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II место - Григорьев Олег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III место - Дорофеев Максим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Дипломы I,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II. III, 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IV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степени</a:t>
                      </a:r>
                      <a:endParaRPr lang="ru-RU" sz="12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4" name="Google Shape;174;p25"/>
          <p:cNvSpPr txBox="1"/>
          <p:nvPr/>
        </p:nvSpPr>
        <p:spPr>
          <a:xfrm>
            <a:off x="539931" y="1747583"/>
            <a:ext cx="109031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65;p24"/>
          <p:cNvSpPr txBox="1">
            <a:spLocks noGrp="1"/>
          </p:cNvSpPr>
          <p:nvPr>
            <p:ph type="title"/>
          </p:nvPr>
        </p:nvSpPr>
        <p:spPr>
          <a:xfrm>
            <a:off x="539931" y="226423"/>
            <a:ext cx="10903131" cy="14166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dirty="0">
              <a:solidFill>
                <a:srgbClr val="01189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25"/>
          <p:cNvGraphicFramePr/>
          <p:nvPr>
            <p:extLst>
              <p:ext uri="{D42A27DB-BD31-4B8C-83A1-F6EECF244321}">
                <p14:modId xmlns:p14="http://schemas.microsoft.com/office/powerpoint/2010/main" val="2831377845"/>
              </p:ext>
            </p:extLst>
          </p:nvPr>
        </p:nvGraphicFramePr>
        <p:xfrm>
          <a:off x="539931" y="2226029"/>
          <a:ext cx="10868625" cy="382160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38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Год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Название мероприятия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Результат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2019 г.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Всероссийская олимпиада профессионального мастерства по специальностям СПО «Профессиональная гигиена полости рта» - Васильев Иван 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2020</a:t>
                      </a: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г.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Международный конкурс выпускных квалификационных работ – Иванова Татьяна</a:t>
                      </a:r>
                      <a:endParaRPr sz="1600" b="0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Диплом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I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степени</a:t>
                      </a:r>
                      <a:endParaRPr sz="16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Международный конкурс выпускных квалификационных работ - Захаров Леонид</a:t>
                      </a:r>
                      <a:endParaRPr sz="1600" b="0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Диплом </a:t>
                      </a:r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III </a:t>
                      </a:r>
                      <a:r>
                        <a:rPr lang="ru-RU" sz="16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степени</a:t>
                      </a:r>
                      <a:endParaRPr sz="16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Победитель Национального чемпионата по профессиональному мастерству среди инвалидов и лиц с ограниченными возможностями здоровья «</a:t>
                      </a:r>
                      <a:r>
                        <a:rPr lang="ru-RU" sz="1600" b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Абилимпикс</a:t>
                      </a:r>
                      <a:r>
                        <a:rPr lang="ru-RU" sz="1600" b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» 2022 – Жирков Афанасий</a:t>
                      </a:r>
                      <a:endParaRPr sz="1600" b="0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Дипломы 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II степени</a:t>
                      </a:r>
                      <a:endParaRPr sz="16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4" name="Google Shape;174;p25"/>
          <p:cNvSpPr txBox="1"/>
          <p:nvPr/>
        </p:nvSpPr>
        <p:spPr>
          <a:xfrm>
            <a:off x="539931" y="1747583"/>
            <a:ext cx="109031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65;p24"/>
          <p:cNvSpPr txBox="1">
            <a:spLocks noGrp="1"/>
          </p:cNvSpPr>
          <p:nvPr>
            <p:ph type="title"/>
          </p:nvPr>
        </p:nvSpPr>
        <p:spPr>
          <a:xfrm>
            <a:off x="539931" y="226423"/>
            <a:ext cx="10903131" cy="141665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dirty="0">
              <a:solidFill>
                <a:srgbClr val="01189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18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71DACF2-2010-438D-8A32-7E138F708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1" b="13495"/>
          <a:stretch/>
        </p:blipFill>
        <p:spPr>
          <a:xfrm>
            <a:off x="214752" y="273810"/>
            <a:ext cx="3907936" cy="3270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BC7F21C-51B2-4F18-9CC5-720F78910F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14" b="25529"/>
          <a:stretch/>
        </p:blipFill>
        <p:spPr>
          <a:xfrm>
            <a:off x="8463055" y="237249"/>
            <a:ext cx="3514193" cy="24532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F63870-E59D-43D9-905F-BFA3072C4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236" b="14146"/>
          <a:stretch/>
        </p:blipFill>
        <p:spPr>
          <a:xfrm>
            <a:off x="6478564" y="2876416"/>
            <a:ext cx="5331121" cy="34558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69089B-7210-4503-982F-9B9EA6BE0C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073" b="3252"/>
          <a:stretch/>
        </p:blipFill>
        <p:spPr>
          <a:xfrm>
            <a:off x="4340173" y="297027"/>
            <a:ext cx="3905396" cy="23337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53A8FE1-820D-4D56-9B34-FC0947B3A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70" b="5366"/>
          <a:stretch/>
        </p:blipFill>
        <p:spPr>
          <a:xfrm>
            <a:off x="382315" y="3683011"/>
            <a:ext cx="5472075" cy="29247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460120" y="1218813"/>
            <a:ext cx="6071309" cy="534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эффективно использует в преподавании дисциплин новые образовательные технологии, проектную деятельность,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технологии, активные методы обучения. 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учебных курсов в информационной системе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(дистанционное обучение);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библиотечные системы «Лань» и Национальной библиотеки РС (Я).</a:t>
            </a:r>
          </a:p>
          <a:p>
            <a:pPr marL="11430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опыта использования в педагогической деятельности инновационных методов, можно выделить некоторые их преимущества: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научить студентов активным способам получения новых знаний;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овладеть более высоким уровнем личной социальной активности;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 такие условия в обучении, при которых студенты не могут не научиться;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творческие способности студентов.</a:t>
            </a:r>
            <a:endParaRPr sz="1600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Noto Sans Symbols"/>
              <a:buNone/>
            </a:pPr>
            <a:endParaRPr sz="16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325548" y="259253"/>
            <a:ext cx="11439732" cy="82061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imes New Roman"/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endParaRPr dirty="0">
              <a:solidFill>
                <a:schemeClr val="tx1"/>
              </a:solidFill>
            </a:endParaRPr>
          </a:p>
          <a:p>
            <a:pPr lvl="0" algn="ctr">
              <a:lnSpc>
                <a:spcPct val="90000"/>
              </a:lnSpc>
              <a:buClr>
                <a:srgbClr val="C00000"/>
              </a:buClr>
              <a:buSzPts val="1600"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использования новых образовательных технологий</a:t>
            </a:r>
            <a:endParaRPr sz="1600" dirty="0">
              <a:solidFill>
                <a:srgbClr val="011893"/>
              </a:solidFill>
              <a:latin typeface="Times New Roman" panose="02020603050405020304" pitchFamily="18" charset="0"/>
              <a:ea typeface="Arial Black"/>
              <a:cs typeface="Times New Roman" panose="02020603050405020304" pitchFamily="18" charset="0"/>
              <a:sym typeface="Arial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78" y="1392682"/>
            <a:ext cx="2173565" cy="11150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56" y="1361637"/>
            <a:ext cx="1846895" cy="11771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BEE63E-C611-45E9-8A12-201541F0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6" t="3984" r="1" b="6753"/>
          <a:stretch/>
        </p:blipFill>
        <p:spPr>
          <a:xfrm>
            <a:off x="6906356" y="2994103"/>
            <a:ext cx="4665792" cy="34513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144966" y="1349299"/>
            <a:ext cx="7817006" cy="547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indent="0" algn="just">
              <a:lnSpc>
                <a:spcPct val="115000"/>
              </a:lnSpc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Преподавателем разработана учебно-программная документация, методические указания, контрольно-оценочные средства текущего контроля, промежуточной аттестации, экзамена: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Рабочие программы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«ПМ01 изготовление съемных протезов», «ПМ 02 Изготовление несъемных протезов», «ПМ03 Изготовление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бюгельных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протезов», «ПМ 04 Изготовление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ортодонтических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аппаратов», «ПМ 05 Изготовление челюстно-лицевых аппаратов»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ФОС «ПМ.01 Выполнение подготовительных и организационно-технологических процедур при изготовлении зубных протезов и аппаратов», ПМ 02 «Изготовление съёмных пластиночных, несъёмных 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бюгельных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протезов», ПМ 03 «Изготовление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ортодонтических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аппаратов челюстно-лицевых протезов»;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по выполнению самостоятельной работы;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по выполнению лабораторных и практических заданий;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Рабочая тетрадь по ПМ.02 Литейное дело в стоматологии (в соавторстве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Гридчик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А.Н.);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азработка учебных курсов для информационной системы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Moolle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(дистанционное обучение)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127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Noto Sans Symbols"/>
              <a:buNone/>
            </a:pPr>
            <a:endParaRPr sz="1600" dirty="0">
              <a:solidFill>
                <a:srgbClr val="2050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02;p29">
            <a:extLst>
              <a:ext uri="{FF2B5EF4-FFF2-40B4-BE49-F238E27FC236}">
                <a16:creationId xmlns:a16="http://schemas.microsoft.com/office/drawing/2014/main" xmlns="" id="{06A4C503-6008-4EAB-8A76-DDC22E51AF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7646" y="146004"/>
            <a:ext cx="10767701" cy="10694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</a:t>
            </a: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работы по программно-методическому сопровождению образовательного процесса</a:t>
            </a:r>
            <a:endParaRPr sz="1600" b="1" dirty="0">
              <a:solidFill>
                <a:srgbClr val="011893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4099BD-C47E-4B67-ACB9-FDEE5FAE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1" y="1506583"/>
            <a:ext cx="1841676" cy="25777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2B52F5-9110-4CF8-ACA8-8282DC165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913" y="2895723"/>
            <a:ext cx="1585435" cy="2377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9D2C791-889B-4D83-BEA1-916A3A6AA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17" y="3614058"/>
            <a:ext cx="1923759" cy="27624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title"/>
          </p:nvPr>
        </p:nvSpPr>
        <p:spPr>
          <a:xfrm>
            <a:off x="757646" y="242114"/>
            <a:ext cx="10519954" cy="12367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VII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5" name="Google Shape;215;p31"/>
          <p:cNvGraphicFramePr/>
          <p:nvPr>
            <p:extLst>
              <p:ext uri="{D42A27DB-BD31-4B8C-83A1-F6EECF244321}">
                <p14:modId xmlns:p14="http://schemas.microsoft.com/office/powerpoint/2010/main" val="4232096321"/>
              </p:ext>
            </p:extLst>
          </p:nvPr>
        </p:nvGraphicFramePr>
        <p:xfrm>
          <a:off x="757646" y="1643878"/>
          <a:ext cx="10504975" cy="502254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67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37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Год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Наименование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8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Уровень ПОО: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2020</a:t>
                      </a:r>
                      <a:r>
                        <a:rPr lang="ru-RU" sz="14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год </a:t>
                      </a:r>
                      <a:endParaRPr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Заседание ЦМК, выступление по теме: «Технологические процессы со стоматологическим материалом на 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демо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-экзамене»;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Мастер-класс на тему "Зубной техник" с практической частью в рамках IX фестиваля «NAUKA 0+» в Республике Саха (Якутия) – охват более 2000 человек: 2022-2023 год – помощь в реализации проекта по ранней профессиональной ориентации учащихся 6-11 классов «Билет в Будущее» - охват более 30 человек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Заседание рабочей группы по организации и проведению регионального чемпионата «Профессионалы», выступление «Внедрение метода 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параллелометрии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при изготовлении 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бюгельных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протезов» в компетенцию «Зубной техник»; </a:t>
                      </a:r>
                      <a:endParaRPr lang="ru-RU" sz="1400" b="1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 gridSpan="2">
                  <a:txBody>
                    <a:bodyPr/>
                    <a:lstStyle/>
                    <a:p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Республиканский уровень: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2020 – 2024 год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Мастер-класс в рамках чемпионата по профессиональному мастерству «Молодые профессионалы» на тему "Основные требования и база знаний во время работы на чемпионате";</a:t>
                      </a: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8985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2019 – 2024 год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Мастер-класс в рамках чемпионата по профессиональному мастерству среди инвалидов и лиц с ограниченными возможностями здоровья «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Абилимпикс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» для участников компетенции «Школьники» на тему "Основные понятия и база знаний для участников чемпионата".</a:t>
                      </a: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lang="ru-RU" sz="14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2023 год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Мастер-класс в рамках Фестиваля «Здоровый Якутск» на тему "Правила гигиены при уходе за протезом" - охват более 1000 человек;</a:t>
                      </a: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title"/>
          </p:nvPr>
        </p:nvSpPr>
        <p:spPr>
          <a:xfrm>
            <a:off x="757646" y="242114"/>
            <a:ext cx="10519954" cy="12367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VII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5" name="Google Shape;215;p31"/>
          <p:cNvGraphicFramePr/>
          <p:nvPr>
            <p:extLst>
              <p:ext uri="{D42A27DB-BD31-4B8C-83A1-F6EECF244321}">
                <p14:modId xmlns:p14="http://schemas.microsoft.com/office/powerpoint/2010/main" val="2915364039"/>
              </p:ext>
            </p:extLst>
          </p:nvPr>
        </p:nvGraphicFramePr>
        <p:xfrm>
          <a:off x="757646" y="1643878"/>
          <a:ext cx="10521680" cy="497741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67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54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Год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Наименование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8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Республиканский</a:t>
                      </a:r>
                      <a:r>
                        <a:rPr lang="ru-RU" sz="14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уровень: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2023 год </a:t>
                      </a:r>
                      <a:endParaRPr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Мастер-класс в рамках Фестиваля «NAUKA 0+» в Республике Саха (Якутия) в ЦСП «Триумф» на тему "Профессия - зубной техник" - охват более 2000 человек;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2023 год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участие в семинаре «Основные требования к экспертам по организации и проведению чемпионата, профессионального мастерства «Профессионалы» с учетом новых изменений» в рамках деловой программы Регионального этапа чемпионата по профессиональному мастерству «Профессионалы» - тема "Преимущества и недостатки использования 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бюгельных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протезов в конкурсном задании" - 2023 в Республике Саха (Якутия);</a:t>
                      </a: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2024 год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IX республиканский заочный конкурс методических разработок среди педагогических работников организаций среднего профессионального образования «ПЕДАГОГИЧЕСКИЕ ИДЕИ» - сертификат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b="1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Российский уровень: </a:t>
                      </a: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b="1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2022 год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Международный центр образования и педагогики – статья «Условия реализации современных практико-ориентированных технологий» рег. номер СВ289158 - сертификат</a:t>
                      </a:r>
                      <a:endParaRPr lang="ru-RU" sz="1400" b="1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6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2024 год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ЦИФРОВЫЕ ТЕХНОЛОГИИ В ОБРАЗОВАТЕЛЬНОМ ПРОЦЕССЕ ПО ДИСЦИПЛИНЕ «СТОМАТОЛОГИЯ ОРТОПЕДИЧЕСКАЯ» - публикация статьи в Международном научном журнале «Педагогика &amp; Психология. Теория и практика» (№ 2 (52), апрель)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1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47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0" y="304800"/>
            <a:ext cx="2230963" cy="3169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90" y="304800"/>
            <a:ext cx="2236754" cy="3169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61" y="304800"/>
            <a:ext cx="2209703" cy="3169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18" y="304800"/>
            <a:ext cx="2195789" cy="3169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0" y="3561176"/>
            <a:ext cx="2230226" cy="3179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90" y="3561177"/>
            <a:ext cx="2236754" cy="31792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61" y="3561177"/>
            <a:ext cx="2277940" cy="31792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1" y="304800"/>
            <a:ext cx="2176462" cy="30718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1472" y="3020822"/>
            <a:ext cx="2536777" cy="36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body" idx="1"/>
          </p:nvPr>
        </p:nvSpPr>
        <p:spPr>
          <a:xfrm>
            <a:off x="757646" y="1394362"/>
            <a:ext cx="4148891" cy="525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группы по разработке учебно-программной документации по специальности 31.02.05 Стоматология ортопедическая;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Проведение отборочного этапа IX Международного профессионального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«Шаг вперед»</a:t>
            </a:r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сертификат эксперта-мастера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Ворлдскиллс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"Стоматология ортопедическая" №3635 (от решения комиссии 09.11.2021)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15000"/>
              </a:lnSpc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(2019-2021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- компетенция "Зубной техник"; -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(2022-2024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- компетенция "Зубной техник"; -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(2021-2024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- компетенция "Зубной техник". </a:t>
            </a:r>
            <a:r>
              <a:rPr lang="ru-RU" sz="1800" dirty="0"/>
              <a:t/>
            </a:r>
            <a:br>
              <a:rPr lang="ru-RU" sz="1800" dirty="0"/>
            </a:br>
            <a:endParaRPr sz="8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214;p31"/>
          <p:cNvSpPr txBox="1">
            <a:spLocks noGrp="1"/>
          </p:cNvSpPr>
          <p:nvPr>
            <p:ph type="title"/>
          </p:nvPr>
        </p:nvSpPr>
        <p:spPr>
          <a:xfrm>
            <a:off x="757646" y="157577"/>
            <a:ext cx="10519954" cy="12367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VIII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26CB72-D02D-4801-A6E5-796E4320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00"/>
          <a:stretch/>
        </p:blipFill>
        <p:spPr>
          <a:xfrm>
            <a:off x="5268686" y="1947393"/>
            <a:ext cx="6433358" cy="34083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4505254" y="259772"/>
            <a:ext cx="7046666" cy="334992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None/>
            </a:pPr>
            <a:r>
              <a:rPr lang="ru-RU" sz="22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Место работы: </a:t>
            </a:r>
            <a:r>
              <a:rPr lang="ru-RU" sz="22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ГАПОУ РС (Я) «Якутский медицинский колледж имени В.А. </a:t>
            </a:r>
            <a:r>
              <a:rPr lang="ru-RU" sz="2200" dirty="0" err="1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Вонгродского</a:t>
            </a:r>
            <a:r>
              <a:rPr lang="ru-RU" sz="22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22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None/>
            </a:pPr>
            <a:r>
              <a:rPr lang="ru-RU" sz="22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Должность:</a:t>
            </a:r>
            <a:r>
              <a:rPr lang="ru-RU" sz="22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преподаватель дисциплин: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None/>
            </a:pPr>
            <a:r>
              <a:rPr lang="ru-RU" sz="22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ПМ.01 «Выполнение подготовительных и организационно-технологических процедур при изготовлении зубных протезов и аппаратов», 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None/>
            </a:pPr>
            <a:r>
              <a:rPr lang="ru-RU" sz="22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ПМ.02 «Изготовление съемных пластиночных, несъемных и </a:t>
            </a:r>
            <a:r>
              <a:rPr lang="ru-RU" sz="2200" dirty="0" err="1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бюгельных</a:t>
            </a:r>
            <a:r>
              <a:rPr lang="ru-RU" sz="22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протезов»,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None/>
            </a:pPr>
            <a:r>
              <a:rPr lang="ru-RU" sz="2200" dirty="0">
                <a:solidFill>
                  <a:srgbClr val="011893"/>
                </a:solidFill>
                <a:latin typeface="Times New Roman"/>
                <a:ea typeface="Courier New"/>
                <a:cs typeface="Times New Roman"/>
                <a:sym typeface="Times New Roman"/>
              </a:rPr>
              <a:t>ПМ.03 «Изготовление </a:t>
            </a:r>
            <a:r>
              <a:rPr lang="ru-RU" sz="2200" dirty="0" err="1">
                <a:solidFill>
                  <a:srgbClr val="011893"/>
                </a:solidFill>
                <a:latin typeface="Times New Roman"/>
                <a:ea typeface="Courier New"/>
                <a:cs typeface="Times New Roman"/>
                <a:sym typeface="Times New Roman"/>
              </a:rPr>
              <a:t>ортодонтических</a:t>
            </a:r>
            <a:r>
              <a:rPr lang="ru-RU" sz="2200" dirty="0">
                <a:solidFill>
                  <a:srgbClr val="011893"/>
                </a:solidFill>
                <a:latin typeface="Times New Roman"/>
                <a:ea typeface="Courier New"/>
                <a:cs typeface="Times New Roman"/>
                <a:sym typeface="Times New Roman"/>
              </a:rPr>
              <a:t> аппаратов челюстно-лицевых аппаратов»,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ct val="100000"/>
              <a:buNone/>
            </a:pPr>
            <a:r>
              <a:rPr lang="ru-RU" sz="2200" dirty="0">
                <a:solidFill>
                  <a:srgbClr val="011893"/>
                </a:solidFill>
                <a:latin typeface="Times New Roman"/>
                <a:ea typeface="Courier New"/>
                <a:cs typeface="Times New Roman"/>
                <a:sym typeface="Times New Roman"/>
              </a:rPr>
              <a:t>ОП 04 «Первая медицинская помощь».</a:t>
            </a:r>
            <a:endParaRPr sz="2200" dirty="0">
              <a:solidFill>
                <a:srgbClr val="01189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640080" y="3821573"/>
            <a:ext cx="10911840" cy="255450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Образование: </a:t>
            </a:r>
            <a:r>
              <a:rPr lang="ru-RU" sz="20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среднее профессиональное</a:t>
            </a:r>
            <a:r>
              <a:rPr lang="ru-RU" sz="2000" dirty="0">
                <a:ea typeface="Times New Roman"/>
              </a:rPr>
              <a:t>, 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ГБОУ</a:t>
            </a: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ЯБМК, специальность  «зубной техник», 2010 г.</a:t>
            </a:r>
            <a:endParaRPr sz="20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B7B7B"/>
              </a:buClr>
              <a:buSzPts val="1800"/>
              <a:buFont typeface="Noto Sans Symbols"/>
              <a:buChar char="⮚"/>
            </a:pP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Профессиональная переподготовка «Педагог профессионального образования (преподаватель)», ГАУ ДПО РС(Я) «Институт развития профессионального образования», г. 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Якутск</a:t>
            </a: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2019 г., «Технологии эстетических услуг (с учетом стандарта </a:t>
            </a:r>
            <a:r>
              <a:rPr lang="ru-RU" sz="2000" b="0" i="0" u="none" strike="noStrike" cap="none" dirty="0" err="1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Ворлдскиллс</a:t>
            </a: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компетенции) «Эстетическая косметология» ГБПОУ РС(Я) «Якутский медицинский колледж», г. Якутск, 2020г.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Стаж работы</a:t>
            </a: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общий – 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лет, педагогический – 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ru-RU" sz="2000" b="0" i="0" u="none" strike="noStrike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лет</a:t>
            </a:r>
            <a:endParaRPr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211BDA0-4CA3-4EA6-BE1E-B3AB26509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2" r="15373" b="28168"/>
          <a:stretch/>
        </p:blipFill>
        <p:spPr>
          <a:xfrm>
            <a:off x="1163420" y="259772"/>
            <a:ext cx="2818494" cy="31595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12" y="3584389"/>
            <a:ext cx="2213629" cy="3202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20" y="35684"/>
            <a:ext cx="2305060" cy="3273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52" y="244602"/>
            <a:ext cx="2290087" cy="3202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2" y="244602"/>
            <a:ext cx="2293151" cy="3202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1" y="3597009"/>
            <a:ext cx="2326402" cy="3273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32" y="35684"/>
            <a:ext cx="2287782" cy="3273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7" y="125742"/>
            <a:ext cx="2306510" cy="3273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80" y="3584389"/>
            <a:ext cx="2303651" cy="32736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26" y="3601820"/>
            <a:ext cx="2256501" cy="32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05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0" y="127843"/>
            <a:ext cx="2783131" cy="3887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32" y="127843"/>
            <a:ext cx="2673403" cy="3887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36" y="167030"/>
            <a:ext cx="2701063" cy="3847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7205" y="3673599"/>
            <a:ext cx="2530944" cy="34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/>
        </p:nvSpPr>
        <p:spPr>
          <a:xfrm>
            <a:off x="2012120" y="217878"/>
            <a:ext cx="8538152" cy="12367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Times New Roman"/>
              <a:buNone/>
            </a:pPr>
            <a:r>
              <a:rPr lang="ru-RU" sz="1600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b="1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IX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1600"/>
              <a:buFont typeface="Times New Roman"/>
              <a:buNone/>
            </a:pPr>
            <a:r>
              <a:rPr lang="ru-RU" sz="1600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ЛИЧНОГО УЧАСТИЯ ПРЕПОДАВАТЕЛЯ В КОНКУРСАХ (ВЫСТАВКАХ) ПРОФЕССИОНАЛЬНОГО МАСТЕРСТВА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1600"/>
              <a:buFont typeface="Times New Roman"/>
              <a:buNone/>
            </a:pPr>
            <a:r>
              <a:rPr lang="ru-RU" sz="1600" b="1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ru-RU" sz="1600" b="1" cap="none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600" b="1" cap="none" dirty="0">
              <a:solidFill>
                <a:srgbClr val="01189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1"/>
          </p:nvPr>
        </p:nvSpPr>
        <p:spPr>
          <a:xfrm>
            <a:off x="177187" y="1322827"/>
            <a:ext cx="4885996" cy="4903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27000">
              <a:buSzPts val="1600"/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7350" indent="-285750">
              <a:buSzPts val="1600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IX открытый региональный чемпионат "Молодые профессионалы"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- 2021 Республики Саха (Якутия) - "Навыки мудрых" – III место;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127000">
              <a:buSzPts val="1600"/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7350" indent="-285750">
              <a:buSzPts val="1600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победитель гранта РФ на оснащение мастерской по стандартам WSR.</a:t>
            </a:r>
            <a:endParaRPr sz="1400" dirty="0">
              <a:solidFill>
                <a:srgbClr val="17436A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618CA6-F993-493C-88E4-112067353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99" b="20332"/>
          <a:stretch/>
        </p:blipFill>
        <p:spPr>
          <a:xfrm>
            <a:off x="8305231" y="1639688"/>
            <a:ext cx="2889476" cy="23489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4E5266-D908-4E53-845A-29D0D1B8E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4" b="18548"/>
          <a:stretch/>
        </p:blipFill>
        <p:spPr>
          <a:xfrm>
            <a:off x="7849927" y="4120222"/>
            <a:ext cx="4205863" cy="2023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58302A-C06C-4FBE-AEEB-C54D7B4E5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074" y="2910658"/>
            <a:ext cx="1757613" cy="17282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4EEA58-BE5E-47D5-BD9B-ECA9A5B1BB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18" t="20780" r="29293" b="28207"/>
          <a:stretch/>
        </p:blipFill>
        <p:spPr>
          <a:xfrm>
            <a:off x="6004497" y="1638602"/>
            <a:ext cx="2172067" cy="2351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5DD003-B702-4D57-A711-922F40011C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05" t="42764" r="15647"/>
          <a:stretch/>
        </p:blipFill>
        <p:spPr>
          <a:xfrm>
            <a:off x="6135013" y="4052474"/>
            <a:ext cx="2170218" cy="24664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66" y="3931325"/>
            <a:ext cx="1909976" cy="2704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0" y="3936111"/>
            <a:ext cx="1863285" cy="26992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4;p31">
            <a:extLst>
              <a:ext uri="{FF2B5EF4-FFF2-40B4-BE49-F238E27FC236}">
                <a16:creationId xmlns:a16="http://schemas.microsoft.com/office/drawing/2014/main" xmlns="" id="{AFA5935A-9027-4FBC-B2BD-7CAF216BF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7646" y="157577"/>
            <a:ext cx="10519954" cy="12367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проведенных преподавателем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A85C99A-89D1-4E7A-BE61-55BFD43214A6}"/>
              </a:ext>
            </a:extLst>
          </p:cNvPr>
          <p:cNvSpPr/>
          <p:nvPr/>
        </p:nvSpPr>
        <p:spPr>
          <a:xfrm>
            <a:off x="757646" y="1536601"/>
            <a:ext cx="585216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indent="-21590" algn="just">
              <a:lnSpc>
                <a:spcPct val="11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indent="-21590" algn="just">
              <a:lnSpc>
                <a:spcPct val="11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мастер-классов в рамках «ПМ01 изготовление съемных протезов», «ПМ 02 Изготовление несъемных протезов», «ПМ03 Изготовление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бюгельных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протезов»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indent="-21590" algn="just">
              <a:lnSpc>
                <a:spcPct val="11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помощь в реализации проекта по ранней профессиональной ориентации учащихся 6-11 классов «Билет в Будущее» - охват более 44 человек;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indent="-21590" algn="just">
              <a:lnSpc>
                <a:spcPct val="11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indent="-21590" algn="just"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профессионального мастерства по укрупненной группе специальностей СПО 31.02.05 «Стоматология ортопедическая»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indent="-21590" algn="just">
              <a:lnSpc>
                <a:spcPct val="11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 этап Международного конкурса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профмастерства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"Шаг вперед" среди студентов "Стоматология ортопедическая" ГАПОУ РС(Я) "ЯМК" - Слепцов Герман - III место;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indent="-21590" algn="just">
              <a:lnSpc>
                <a:spcPct val="11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профессионального мастерства (в рамках ЦМК) среди студентов I курсов отделения "Стоматология ортопедическая" - I место - Неустроев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Айхан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II место - Окороков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Айсен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III место - Данилов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Софрон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3182" y="1473888"/>
            <a:ext cx="2466700" cy="33865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BCA957-8803-4B16-836F-B7A4530A1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7" t="11708" b="10407"/>
          <a:stretch/>
        </p:blipFill>
        <p:spPr>
          <a:xfrm>
            <a:off x="152400" y="200722"/>
            <a:ext cx="4102493" cy="2932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9E84A10-8EA1-4E68-8352-1FDE723A3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95" b="26342"/>
          <a:stretch/>
        </p:blipFill>
        <p:spPr>
          <a:xfrm>
            <a:off x="4354315" y="197349"/>
            <a:ext cx="3582794" cy="29361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7B81794-FF38-4924-A789-1A9A4F30E3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7" t="5854" r="3598" b="12683"/>
          <a:stretch/>
        </p:blipFill>
        <p:spPr>
          <a:xfrm>
            <a:off x="6463655" y="3300760"/>
            <a:ext cx="5575945" cy="32673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B2274A5-2B24-42F2-BCE0-BA71CEBF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08" t="9431" r="24783" b="21788"/>
          <a:stretch/>
        </p:blipFill>
        <p:spPr>
          <a:xfrm>
            <a:off x="8036531" y="197349"/>
            <a:ext cx="4003069" cy="29327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68838C6-555D-49F1-8F16-D78947681A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33" b="14147"/>
          <a:stretch/>
        </p:blipFill>
        <p:spPr>
          <a:xfrm>
            <a:off x="152399" y="3300760"/>
            <a:ext cx="5943601" cy="32327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4;p31">
            <a:extLst>
              <a:ext uri="{FF2B5EF4-FFF2-40B4-BE49-F238E27FC236}">
                <a16:creationId xmlns="" xmlns:a16="http://schemas.microsoft.com/office/drawing/2014/main" id="{AFA5935A-9027-4FBC-B2BD-7CAF216BF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7646" y="157577"/>
            <a:ext cx="10519954" cy="12367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Кураторская деятельность</a:t>
            </a:r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b="28252"/>
          <a:stretch/>
        </p:blipFill>
        <p:spPr>
          <a:xfrm>
            <a:off x="5782491" y="4131858"/>
            <a:ext cx="3426540" cy="219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20191" r="11143" b="10476"/>
          <a:stretch/>
        </p:blipFill>
        <p:spPr>
          <a:xfrm>
            <a:off x="195769" y="1550126"/>
            <a:ext cx="3791430" cy="2302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23746" r="22965" b="13143"/>
          <a:stretch/>
        </p:blipFill>
        <p:spPr>
          <a:xfrm>
            <a:off x="3837956" y="4105074"/>
            <a:ext cx="1872862" cy="21912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20444" r="9300" b="9207"/>
          <a:stretch/>
        </p:blipFill>
        <p:spPr>
          <a:xfrm>
            <a:off x="195769" y="4105074"/>
            <a:ext cx="3570515" cy="2218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t="27301" r="12191" b="6031"/>
          <a:stretch/>
        </p:blipFill>
        <p:spPr>
          <a:xfrm>
            <a:off x="4097564" y="1550125"/>
            <a:ext cx="3557112" cy="23026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7" b="18998"/>
          <a:stretch/>
        </p:blipFill>
        <p:spPr>
          <a:xfrm>
            <a:off x="7765041" y="1550125"/>
            <a:ext cx="4079684" cy="17717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6223" r="1696" b="12635"/>
          <a:stretch/>
        </p:blipFill>
        <p:spPr>
          <a:xfrm>
            <a:off x="9292045" y="3477636"/>
            <a:ext cx="2508069" cy="284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7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/>
          <p:nvPr/>
        </p:nvSpPr>
        <p:spPr>
          <a:xfrm>
            <a:off x="1821768" y="2220780"/>
            <a:ext cx="8548464" cy="86409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597408" y="365125"/>
            <a:ext cx="10756392" cy="87845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I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повышения квалификации по профилю педагогической деятельности </a:t>
            </a:r>
            <a:br>
              <a:rPr lang="ru-RU" sz="20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b="1" dirty="0">
              <a:solidFill>
                <a:srgbClr val="01189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838200" y="1679320"/>
            <a:ext cx="10515600" cy="455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г. ГБПОУ РС(Я) «ЯМК», «Оказание первой медицинской помощи», 16 ч. удостоверение;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2019 г.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Со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юз «Молодые профессионалы» (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Ворлдскиллс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Россия) – Эксперт чемпионата 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Ворлдскиллс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Россия (очная форма с применением дистанционных образовательных технологий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  <a:sym typeface="Times New Roman"/>
              </a:rPr>
              <a:t>25,5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ч. удостоверение;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 г. ГАУ ДПО РС (Я) «ИРПО», «Проектная деятельность в профессиональной образовательной организации», 36 ч., удостоверение;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 г. ГБПОУ РС (Я) «ЯМК», «Современные аспекты ортопедической помощи населению», 144 ч. удостоверение;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 г. ФГБОУ ВО «МГУ пищевых производств»- Подготовка региональных экспертов конкурсов профессиональных мастерства «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Абилимпикс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 72 ч., удостоверение;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г. ГБПОУ  «Пермский базовый медицинский колледж» - Практика и методика реализации образовательных программ среднего профессионального образования с учетом компетенции 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Ворлдскиллс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76 ч., удостоверение. </a:t>
            </a:r>
            <a:endParaRPr sz="20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CD98EA-CBEA-4012-9892-FF0BA2A4A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52133"/>
            <a:ext cx="10515600" cy="3924830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 ГАУ ДПО РС(Я) «ИРПО », Подготовка региональных экспертов конкурсов профессионального мастерства «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Абилимпикс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 72 ч. удостоверение;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2022 г.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ГАУ ДПО РС(Я) «ИРПО» - Куратор группы (курса) обучающихся по программам среднего профессионального образования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 ч., удостоверение;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 г. ГАПОУ РС (Я) «ЯПК им. 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С.Ф.Гоголева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»- Психолого-педагогические аспекты организации учебной деятельности обучающихся освоению программ ФГОС СПО, 18 ч., удостоверение;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1893"/>
              </a:buClr>
              <a:buSzPts val="200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2024 г. ГАУ ДПО РС (Я) «ИРПО», Подготовка региональных экспертов чемпионатов профессионального мастерства «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Абилимпикс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 72 ч. удостоверение;</a:t>
            </a:r>
          </a:p>
          <a:p>
            <a:pPr marL="11430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96;p14">
            <a:extLst>
              <a:ext uri="{FF2B5EF4-FFF2-40B4-BE49-F238E27FC236}">
                <a16:creationId xmlns:a16="http://schemas.microsoft.com/office/drawing/2014/main" xmlns="" id="{88416090-37DD-40DA-B0D6-6C911F04C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7408" y="681037"/>
            <a:ext cx="10756392" cy="87845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Times New Roman"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I</a:t>
            </a:r>
            <a: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000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повышения квалификации по профилю педагогической деятельности </a:t>
            </a:r>
            <a:br>
              <a:rPr lang="ru-RU" sz="20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b="1" dirty="0">
              <a:solidFill>
                <a:srgbClr val="01189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094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87DE52A-5963-43CA-A6F5-31D3AB960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72CCA5-DD6F-425C-A9D2-3D8A4F75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00025"/>
            <a:ext cx="3682517" cy="2594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CC5D28-3CD0-4037-BDC5-22BDFC6AC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076" y="287921"/>
            <a:ext cx="3659863" cy="2561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A3112D-B25B-4B3C-9B0A-1AD048248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597" y="287921"/>
            <a:ext cx="3840509" cy="2719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5A274D-DF61-4CA0-BC03-BFA05C95B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34" y="2628965"/>
            <a:ext cx="3286825" cy="23411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D2C821-596E-44C1-973D-1F7AB0FF3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193" y="2548410"/>
            <a:ext cx="3427579" cy="24217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653A554-E1D3-464B-85BD-8432F02D9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6027" y="2548410"/>
            <a:ext cx="3682517" cy="25691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408DEFF-A60E-492C-89D7-3BC611407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4632" y="4511954"/>
            <a:ext cx="2984700" cy="21231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72DFDF4-5E09-4A79-BB5E-7F677F158C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4599770"/>
            <a:ext cx="2861251" cy="202805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42AE5DC-97D4-4865-A4F1-AEA55B78D6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0923" y="4501815"/>
            <a:ext cx="2883885" cy="20406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865632" y="296091"/>
            <a:ext cx="10756392" cy="127145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Критерий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II</a:t>
            </a:r>
            <a:r>
              <a:rPr lang="ru-RU" sz="1800" dirty="0">
                <a:solidFill>
                  <a:srgbClr val="01189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/>
            </a:r>
            <a:br>
              <a:rPr lang="ru-RU" sz="1800" dirty="0">
                <a:solidFill>
                  <a:srgbClr val="01189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 по итогам мониторинга ПОО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(профессиональный цикл)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Специальность: 31.02.05 Стоматология ортопедическая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ru-RU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ru-RU" sz="18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 b="1" dirty="0">
                <a:solidFill>
                  <a:srgbClr val="01189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b="1" dirty="0">
              <a:solidFill>
                <a:srgbClr val="01189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76673381"/>
              </p:ext>
            </p:extLst>
          </p:nvPr>
        </p:nvGraphicFramePr>
        <p:xfrm>
          <a:off x="1510937" y="1659832"/>
          <a:ext cx="9170126" cy="498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Google Shape;137;p20"/>
          <p:cNvGraphicFramePr/>
          <p:nvPr>
            <p:extLst>
              <p:ext uri="{D42A27DB-BD31-4B8C-83A1-F6EECF244321}">
                <p14:modId xmlns:p14="http://schemas.microsoft.com/office/powerpoint/2010/main" val="1383286822"/>
              </p:ext>
            </p:extLst>
          </p:nvPr>
        </p:nvGraphicFramePr>
        <p:xfrm>
          <a:off x="838200" y="3197060"/>
          <a:ext cx="10515600" cy="19558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Учебный год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Успеваемость,%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sym typeface="Times New Roman"/>
                        </a:rPr>
                        <a:t>Качество, %</a:t>
                      </a:r>
                      <a:endParaRPr sz="2000" u="none" strike="noStrike" cap="none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Средний балл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/>
                        <a:t>2019-2020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2020-2021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2021-2022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2022-2023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838200" y="347240"/>
            <a:ext cx="10515600" cy="12986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ru-RU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</a:t>
            </a:r>
            <a: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(профессиональный цикл)</a:t>
            </a:r>
            <a:endParaRPr sz="2400" b="0" i="0" u="none" strike="noStrike" cap="none" dirty="0">
              <a:solidFill>
                <a:srgbClr val="011893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838200" y="1965271"/>
            <a:ext cx="919029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Специальность: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31.02.95</a:t>
            </a:r>
            <a:r>
              <a:rPr lang="ru-RU" sz="2000" dirty="0"/>
              <a:t> – «</a:t>
            </a:r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Стоматология ортопедическая»</a:t>
            </a:r>
          </a:p>
          <a:p>
            <a:pPr lvl="0">
              <a:buClr>
                <a:srgbClr val="011893"/>
              </a:buClr>
              <a:buSzPct val="100000"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ПМ.01 Выполнение подготовительных и организационно-технологических процедур при изготовлении зубных протезов и аппаратов </a:t>
            </a:r>
          </a:p>
        </p:txBody>
      </p:sp>
    </p:spTree>
    <p:extLst>
      <p:ext uri="{BB962C8B-B14F-4D97-AF65-F5344CB8AC3E}">
        <p14:creationId xmlns:p14="http://schemas.microsoft.com/office/powerpoint/2010/main" val="1596983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Google Shape;137;p20"/>
          <p:cNvGraphicFramePr/>
          <p:nvPr>
            <p:extLst>
              <p:ext uri="{D42A27DB-BD31-4B8C-83A1-F6EECF244321}">
                <p14:modId xmlns:p14="http://schemas.microsoft.com/office/powerpoint/2010/main" val="708518416"/>
              </p:ext>
            </p:extLst>
          </p:nvPr>
        </p:nvGraphicFramePr>
        <p:xfrm>
          <a:off x="838200" y="3197060"/>
          <a:ext cx="10515600" cy="19558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Учебный год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Успеваемость,%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sym typeface="Times New Roman"/>
                        </a:rPr>
                        <a:t>Качество, %</a:t>
                      </a:r>
                      <a:endParaRPr sz="2000" u="none" strike="noStrike" cap="none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Средний балл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/>
                        <a:t>2019-2020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2020-2021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2021-2022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2022-2023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838200" y="347240"/>
            <a:ext cx="10515600" cy="12986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ru-RU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</a:t>
            </a:r>
            <a: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(профессиональный цикл)</a:t>
            </a:r>
            <a:endParaRPr sz="2400" b="0" i="0" u="none" strike="noStrike" cap="none" dirty="0">
              <a:solidFill>
                <a:srgbClr val="011893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838200" y="1965271"/>
            <a:ext cx="919029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Специальность: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31.02.95</a:t>
            </a:r>
            <a:r>
              <a:rPr lang="ru-RU" sz="2000" dirty="0"/>
              <a:t> – «</a:t>
            </a:r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Стоматология ортопедическая»</a:t>
            </a:r>
          </a:p>
          <a:p>
            <a:pPr lvl="0">
              <a:buClr>
                <a:srgbClr val="011893"/>
              </a:buClr>
              <a:buSzPct val="100000"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 02. Изготовление съёмных пластиночных, несъёмных и </a:t>
            </a:r>
            <a:r>
              <a:rPr lang="ru-RU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бюгельных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протезов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" name="Ссылка на слайд 2">
                <a:extLst>
                  <a:ext uri="{FF2B5EF4-FFF2-40B4-BE49-F238E27FC236}">
                    <a16:creationId xmlns:a16="http://schemas.microsoft.com/office/drawing/2014/main" id="{638834C9-8FA1-43AA-8A4C-16E7792D8D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1938816"/>
                  </p:ext>
                </p:extLst>
              </p:nvPr>
            </p:nvGraphicFramePr>
            <p:xfrm>
              <a:off x="-1738732" y="3402180"/>
              <a:ext cx="3048000" cy="1714500"/>
            </p:xfrm>
            <a:graphic>
              <a:graphicData uri="http://schemas.microsoft.com/office/powerpoint/2016/slidezoom">
                <pslz:sldZm>
                  <pslz:sldZmObj sldId="286" cId="1382348650">
                    <pslz:zmPr id="{0E1D9766-493A-439B-B5E1-A3E33B384FD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Ссылка на слайд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id="{638834C9-8FA1-43AA-8A4C-16E7792D8D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738732" y="340218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234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Google Shape;137;p20"/>
          <p:cNvGraphicFramePr/>
          <p:nvPr>
            <p:extLst>
              <p:ext uri="{D42A27DB-BD31-4B8C-83A1-F6EECF244321}">
                <p14:modId xmlns:p14="http://schemas.microsoft.com/office/powerpoint/2010/main" val="2549862023"/>
              </p:ext>
            </p:extLst>
          </p:nvPr>
        </p:nvGraphicFramePr>
        <p:xfrm>
          <a:off x="838200" y="3197060"/>
          <a:ext cx="10515600" cy="19558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Учебный год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Успеваемость,%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Качество, %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Средний балл</a:t>
                      </a:r>
                      <a:endParaRPr sz="2000" u="none" strike="noStrike" cap="none" dirty="0">
                        <a:solidFill>
                          <a:srgbClr val="011893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/>
                        <a:t>2019-2020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2020-2021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/>
                        <a:t>95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4,5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2021-2022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2022-2023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86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ym typeface="Times New Roman"/>
                        </a:rPr>
                        <a:t>4,1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838200" y="347240"/>
            <a:ext cx="10515600" cy="12986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ru-RU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</a:t>
            </a:r>
            <a: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(профессиональный цикл)</a:t>
            </a:r>
            <a:endParaRPr sz="2400" b="0" i="0" u="none" strike="noStrike" cap="none" dirty="0">
              <a:solidFill>
                <a:srgbClr val="011893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838200" y="1965271"/>
            <a:ext cx="919029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Специальность: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31.02.95</a:t>
            </a:r>
            <a:r>
              <a:rPr lang="ru-RU" sz="2000" dirty="0"/>
              <a:t> – «</a:t>
            </a:r>
            <a:r>
              <a:rPr lang="ru-RU" sz="20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Стоматология ортопедическая»</a:t>
            </a:r>
          </a:p>
          <a:p>
            <a:pPr lvl="0">
              <a:buClr>
                <a:srgbClr val="011893"/>
              </a:buClr>
              <a:buSzPct val="100000"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 03 «Изготовление </a:t>
            </a:r>
            <a:r>
              <a:rPr lang="ru-RU" sz="2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ортодонтических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аппаратов челюстно-лицевых протезов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256468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1732</Words>
  <Application>Microsoft Office PowerPoint</Application>
  <PresentationFormat>Широкоэкранный</PresentationFormat>
  <Paragraphs>235</Paragraphs>
  <Slides>26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 Black</vt:lpstr>
      <vt:lpstr>Courier New</vt:lpstr>
      <vt:lpstr>Calibri</vt:lpstr>
      <vt:lpstr>Arial</vt:lpstr>
      <vt:lpstr>Noto Sans Symbols</vt:lpstr>
      <vt:lpstr>Times New Roman</vt:lpstr>
      <vt:lpstr>Тема Office</vt:lpstr>
      <vt:lpstr>   ПОРТФОЛИО  Барашковой Алевтины Григорьевны, преподавателя ГАПОУ РС (Я) «ЯМК имени В.А. Вонгродского»</vt:lpstr>
      <vt:lpstr>Презентация PowerPoint</vt:lpstr>
      <vt:lpstr>Критерий I Результаты повышения квалификации по профилю педагогической деятельности  </vt:lpstr>
      <vt:lpstr>Критерий I Результаты повышения квалификации по профилю педагогической деятельности  </vt:lpstr>
      <vt:lpstr>Презентация PowerPoint</vt:lpstr>
      <vt:lpstr>   Критерий II Результаты учебной деятельности по итогам мониторинга ПОО  (профессиональный цикл) Специальность: 31.02.05 Стоматология ортопедическая    </vt:lpstr>
      <vt:lpstr>КРИТЕРИЙ III Результаты освоения обучающимися образовательных программ по итогам мониторинга системы образования (профессиональный цикл)</vt:lpstr>
      <vt:lpstr>КРИТЕРИЙ III Результаты освоения обучающимися образовательных программ по итогам мониторинга системы образования (профессиональный цикл)</vt:lpstr>
      <vt:lpstr>КРИТЕРИЙ III Результаты освоения обучающимися образовательных программ по итогам мониторинга системы образования (профессиональный цикл)</vt:lpstr>
      <vt:lpstr>КРИТЕРИЙ III Результаты освоения обучающимися образовательных программ по итогам мониторинга системы образования (профессиональный цикл)</vt:lpstr>
      <vt:lpstr> Критерий IV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</vt:lpstr>
      <vt:lpstr> Критерий IV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</vt:lpstr>
      <vt:lpstr>Презентация PowerPoint</vt:lpstr>
      <vt:lpstr>Презентация PowerPoint</vt:lpstr>
      <vt:lpstr> Критерий VI  Эффективность работы по программно-методическому сопровождению образовательного процесса</vt:lpstr>
      <vt:lpstr>   Критерий VII Обобщение и распространение в педагогических коллективах опыта практических результатов своей профессиональной деятельности  </vt:lpstr>
      <vt:lpstr>   Критерий VII Обобщение и распространение в педагогических коллективах опыта практических результатов своей профессиональной деятельности  </vt:lpstr>
      <vt:lpstr>Презентация PowerPoint</vt:lpstr>
      <vt:lpstr>   Критерий VIII Результаты участия и продуктивность методической деятельности преподавателя  </vt:lpstr>
      <vt:lpstr>Презентация PowerPoint</vt:lpstr>
      <vt:lpstr>Презентация PowerPoint</vt:lpstr>
      <vt:lpstr>Презентация PowerPoint</vt:lpstr>
      <vt:lpstr>   Критерий X Результаты проведенных преподавателем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  </vt:lpstr>
      <vt:lpstr>Презентация PowerPoint</vt:lpstr>
      <vt:lpstr>   Кураторская деятельность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профессиональное образовательное учреждение РС(Я) «Якутский медицинский колледж имени В. А. Вонгродского»</dc:title>
  <dc:creator>YMKSTOM3</dc:creator>
  <cp:lastModifiedBy>YMKSTOM</cp:lastModifiedBy>
  <cp:revision>49</cp:revision>
  <dcterms:modified xsi:type="dcterms:W3CDTF">2024-04-09T06:03:30Z</dcterms:modified>
</cp:coreProperties>
</file>