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60" r:id="rId4"/>
    <p:sldId id="258" r:id="rId5"/>
    <p:sldId id="261" r:id="rId6"/>
    <p:sldId id="262" r:id="rId7"/>
    <p:sldId id="275" r:id="rId8"/>
    <p:sldId id="276" r:id="rId9"/>
    <p:sldId id="263" r:id="rId10"/>
    <p:sldId id="264" r:id="rId11"/>
    <p:sldId id="265" r:id="rId12"/>
    <p:sldId id="266" r:id="rId13"/>
    <p:sldId id="268" r:id="rId14"/>
    <p:sldId id="267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126" y="8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0645-6280-4484-B9AA-FDF24E6A4311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CD58-0BD5-4B70-BD93-D9ED489F61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931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0645-6280-4484-B9AA-FDF24E6A4311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CD58-0BD5-4B70-BD93-D9ED489F61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592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0645-6280-4484-B9AA-FDF24E6A4311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CD58-0BD5-4B70-BD93-D9ED489F61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445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0645-6280-4484-B9AA-FDF24E6A4311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CD58-0BD5-4B70-BD93-D9ED489F61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47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0645-6280-4484-B9AA-FDF24E6A4311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CD58-0BD5-4B70-BD93-D9ED489F61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141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0645-6280-4484-B9AA-FDF24E6A4311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CD58-0BD5-4B70-BD93-D9ED489F61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535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0645-6280-4484-B9AA-FDF24E6A4311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CD58-0BD5-4B70-BD93-D9ED489F61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157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0645-6280-4484-B9AA-FDF24E6A4311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CD58-0BD5-4B70-BD93-D9ED489F61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439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0645-6280-4484-B9AA-FDF24E6A4311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CD58-0BD5-4B70-BD93-D9ED489F61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83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0645-6280-4484-B9AA-FDF24E6A4311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CD58-0BD5-4B70-BD93-D9ED489F61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675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0645-6280-4484-B9AA-FDF24E6A4311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BCD58-0BD5-4B70-BD93-D9ED489F61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328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F0645-6280-4484-B9AA-FDF24E6A4311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BCD58-0BD5-4B70-BD93-D9ED489F61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366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2060"/>
                </a:solidFill>
              </a:rPr>
              <a:t>Межрегиональный слет тренеров по бережливому производству и управлению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0552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282" y="2506662"/>
            <a:ext cx="7738687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96246"/>
            <a:ext cx="6381750" cy="35883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89" y="196246"/>
            <a:ext cx="6508260" cy="36594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97118" y="4024614"/>
            <a:ext cx="144243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Детской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больницы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г.Ельца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где внедрена новая организация предоставления ПМСП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4127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Детской больницы </a:t>
            </a:r>
            <a:r>
              <a:rPr lang="ru-RU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г.Ельца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где внедрена новая организация предоставления ПМСП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886" y="1825625"/>
            <a:ext cx="9656228" cy="4351338"/>
          </a:xfrm>
        </p:spPr>
      </p:pic>
    </p:spTree>
    <p:extLst>
      <p:ext uri="{BB962C8B-B14F-4D97-AF65-F5344CB8AC3E}">
        <p14:creationId xmlns:p14="http://schemas.microsoft.com/office/powerpoint/2010/main" val="400729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56228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478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1764239" y="4850665"/>
            <a:ext cx="355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«ЕМК имени К.С. Константиновой»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752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292" y="0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092200"/>
            <a:ext cx="51435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92" y="3200400"/>
            <a:ext cx="4876800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2200" y="5232400"/>
            <a:ext cx="15488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Стенды по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Бережливому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производству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42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0"/>
            <a:ext cx="5801784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0" y="3181350"/>
            <a:ext cx="4902200" cy="3676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900" y="8202"/>
            <a:ext cx="3613150" cy="48175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72575" y="5348300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Мастерская по компетенции «Фармация»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115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3500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3500"/>
            <a:ext cx="5571067" cy="4178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86100"/>
            <a:ext cx="4775200" cy="3581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72606"/>
            <a:ext cx="49784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45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161924"/>
            <a:ext cx="5397500" cy="404812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1924"/>
            <a:ext cx="5067300" cy="38004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66" y="3263900"/>
            <a:ext cx="4792133" cy="3594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85839" y="4760414"/>
            <a:ext cx="2669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Директор Е.В. Меньших</a:t>
            </a:r>
          </a:p>
          <a:p>
            <a:r>
              <a:rPr lang="ru-RU" dirty="0">
                <a:solidFill>
                  <a:srgbClr val="002060"/>
                </a:solidFill>
              </a:rPr>
              <a:t>з</a:t>
            </a:r>
            <a:r>
              <a:rPr lang="ru-RU" dirty="0" smtClean="0">
                <a:solidFill>
                  <a:srgbClr val="002060"/>
                </a:solidFill>
              </a:rPr>
              <a:t>накомит нас с опытом </a:t>
            </a:r>
          </a:p>
          <a:p>
            <a:r>
              <a:rPr lang="ru-RU" dirty="0">
                <a:solidFill>
                  <a:srgbClr val="002060"/>
                </a:solidFill>
              </a:rPr>
              <a:t>р</a:t>
            </a:r>
            <a:r>
              <a:rPr lang="ru-RU" dirty="0" smtClean="0">
                <a:solidFill>
                  <a:srgbClr val="002060"/>
                </a:solidFill>
              </a:rPr>
              <a:t>аботы по Бережливому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производству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45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4613"/>
            <a:ext cx="5702300" cy="4276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8500" y="4953000"/>
            <a:ext cx="368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Демонстрация Фабрики процессов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1373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00" y="2500312"/>
            <a:ext cx="9143294" cy="41201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46900" y="880824"/>
            <a:ext cx="419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Фото с участниками Фабрики  процессов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819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dirty="0" smtClean="0">
                <a:solidFill>
                  <a:srgbClr val="002060"/>
                </a:solidFill>
              </a:rPr>
              <a:t>Выражаем большую благодарность ГАПОУ «</a:t>
            </a:r>
            <a:r>
              <a:rPr lang="ru-RU" b="1" dirty="0" smtClean="0">
                <a:solidFill>
                  <a:srgbClr val="002060"/>
                </a:solidFill>
              </a:rPr>
              <a:t>Елецкий медицинский колледж имени</a:t>
            </a:r>
            <a:r>
              <a:rPr lang="ru-RU" b="1" dirty="0">
                <a:solidFill>
                  <a:srgbClr val="002060"/>
                </a:solidFill>
              </a:rPr>
              <a:t> К.С. </a:t>
            </a:r>
            <a:r>
              <a:rPr lang="ru-RU" b="1" dirty="0" smtClean="0">
                <a:solidFill>
                  <a:srgbClr val="002060"/>
                </a:solidFill>
              </a:rPr>
              <a:t>Константиновой», </a:t>
            </a:r>
            <a:r>
              <a:rPr lang="ru-RU" dirty="0" smtClean="0">
                <a:solidFill>
                  <a:srgbClr val="002060"/>
                </a:solidFill>
              </a:rPr>
              <a:t>директору Елене Валериевне Меньших, всему коллективу за неоценимую помощь и консультации по дальнейшему внедрению бережливых технологий!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507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529557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967" y="2570957"/>
            <a:ext cx="6439033" cy="42910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67757" y="1027906"/>
            <a:ext cx="3325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Организаторы Слета тренеров Н.С. </a:t>
            </a:r>
            <a:r>
              <a:rPr lang="ru-RU" err="1" smtClean="0">
                <a:solidFill>
                  <a:srgbClr val="002060"/>
                </a:solidFill>
              </a:rPr>
              <a:t>Давыдова</a:t>
            </a:r>
            <a:r>
              <a:rPr lang="ru-RU" smtClean="0">
                <a:solidFill>
                  <a:srgbClr val="002060"/>
                </a:solidFill>
              </a:rPr>
              <a:t>, В.С</a:t>
            </a:r>
            <a:r>
              <a:rPr lang="ru-RU" dirty="0" smtClean="0">
                <a:solidFill>
                  <a:srgbClr val="002060"/>
                </a:solidFill>
              </a:rPr>
              <a:t>. </a:t>
            </a:r>
            <a:r>
              <a:rPr lang="ru-RU" dirty="0" err="1" smtClean="0">
                <a:solidFill>
                  <a:srgbClr val="002060"/>
                </a:solidFill>
              </a:rPr>
              <a:t>Аджиенко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490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27007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715" y="2505079"/>
            <a:ext cx="6523285" cy="43529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7970519" y="1155700"/>
            <a:ext cx="3294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Рабочие моменты.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Представители РС(Я) на слете с кураторами от </a:t>
            </a:r>
            <a:r>
              <a:rPr lang="ru-RU" dirty="0" err="1" smtClean="0">
                <a:solidFill>
                  <a:srgbClr val="002060"/>
                </a:solidFill>
              </a:rPr>
              <a:t>Росатома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131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04" y="0"/>
            <a:ext cx="6527007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159" y="2505079"/>
            <a:ext cx="6523285" cy="43529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23100" y="609600"/>
            <a:ext cx="39236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solidFill>
                  <a:srgbClr val="002060"/>
                </a:solidFill>
              </a:rPr>
              <a:t>Грабельников</a:t>
            </a:r>
            <a:r>
              <a:rPr lang="ru-RU" dirty="0" smtClean="0">
                <a:solidFill>
                  <a:srgbClr val="002060"/>
                </a:solidFill>
              </a:rPr>
              <a:t> К.В., директор проекта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«Проектный офис по программе</a:t>
            </a:r>
          </a:p>
          <a:p>
            <a:r>
              <a:rPr lang="ru-RU" dirty="0">
                <a:solidFill>
                  <a:srgbClr val="002060"/>
                </a:solidFill>
              </a:rPr>
              <a:t>р</a:t>
            </a:r>
            <a:r>
              <a:rPr lang="ru-RU" dirty="0" smtClean="0">
                <a:solidFill>
                  <a:srgbClr val="002060"/>
                </a:solidFill>
              </a:rPr>
              <a:t>азвития производственных систем в </a:t>
            </a:r>
          </a:p>
          <a:p>
            <a:r>
              <a:rPr lang="ru-RU" dirty="0">
                <a:solidFill>
                  <a:srgbClr val="002060"/>
                </a:solidFill>
              </a:rPr>
              <a:t>о</a:t>
            </a:r>
            <a:r>
              <a:rPr lang="ru-RU" dirty="0" smtClean="0">
                <a:solidFill>
                  <a:srgbClr val="002060"/>
                </a:solidFill>
              </a:rPr>
              <a:t>трасли ГК «</a:t>
            </a:r>
            <a:r>
              <a:rPr lang="ru-RU" dirty="0" err="1" smtClean="0">
                <a:solidFill>
                  <a:srgbClr val="002060"/>
                </a:solidFill>
              </a:rPr>
              <a:t>Росатом</a:t>
            </a:r>
            <a:r>
              <a:rPr lang="ru-RU" dirty="0" smtClean="0">
                <a:solidFill>
                  <a:srgbClr val="002060"/>
                </a:solidFill>
              </a:rPr>
              <a:t>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0900" y="5219700"/>
            <a:ext cx="197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Рабочие моменты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086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01784" cy="43513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591" y="1690688"/>
            <a:ext cx="6657409" cy="49930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872" y="5148209"/>
            <a:ext cx="4830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Представители «ЕМК им. К.С. Константиновой»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7152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3263503" cy="4351338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38200" y="4032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703" y="635486"/>
            <a:ext cx="4553935" cy="60701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0" y="2819400"/>
            <a:ext cx="5181600" cy="3886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56600" y="1409700"/>
            <a:ext cx="2758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Коллега из Свердловского</a:t>
            </a:r>
          </a:p>
          <a:p>
            <a:r>
              <a:rPr lang="ru-RU" dirty="0" smtClean="0"/>
              <a:t>Медицинского колледжа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4754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1924"/>
            <a:ext cx="10515600" cy="6315075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Бережливое производство – это процессный подход к непрерывному улучшению;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Должно быть адекватное целеполагание – цель конкретная, достижимая;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Должен выйти стандарт «Тренер по бережливому производству»;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В реализации бережливого производства много инструментов и методов, которыми необходимо пользоваться</a:t>
            </a:r>
            <a:r>
              <a:rPr lang="en-US" dirty="0" smtClean="0">
                <a:solidFill>
                  <a:srgbClr val="002060"/>
                </a:solidFill>
              </a:rPr>
              <a:t> (SQDSM</a:t>
            </a:r>
            <a:r>
              <a:rPr lang="ru-RU" dirty="0" smtClean="0">
                <a:solidFill>
                  <a:srgbClr val="002060"/>
                </a:solidFill>
              </a:rPr>
              <a:t>, </a:t>
            </a:r>
            <a:r>
              <a:rPr lang="ru-RU" dirty="0" err="1" smtClean="0">
                <a:solidFill>
                  <a:srgbClr val="002060"/>
                </a:solidFill>
              </a:rPr>
              <a:t>канбан</a:t>
            </a:r>
            <a:r>
              <a:rPr lang="ru-RU" dirty="0" smtClean="0">
                <a:solidFill>
                  <a:srgbClr val="002060"/>
                </a:solidFill>
              </a:rPr>
              <a:t>, 5</a:t>
            </a:r>
            <a:r>
              <a:rPr lang="en-US" dirty="0" smtClean="0">
                <a:solidFill>
                  <a:srgbClr val="002060"/>
                </a:solidFill>
              </a:rPr>
              <a:t>S</a:t>
            </a:r>
            <a:r>
              <a:rPr lang="ru-RU" dirty="0" smtClean="0">
                <a:solidFill>
                  <a:srgbClr val="002060"/>
                </a:solidFill>
              </a:rPr>
              <a:t>, спагетти, </a:t>
            </a:r>
            <a:r>
              <a:rPr lang="ru-RU" dirty="0" err="1" smtClean="0">
                <a:solidFill>
                  <a:srgbClr val="002060"/>
                </a:solidFill>
              </a:rPr>
              <a:t>Исикава</a:t>
            </a:r>
            <a:r>
              <a:rPr lang="ru-RU" dirty="0" smtClean="0">
                <a:solidFill>
                  <a:srgbClr val="002060"/>
                </a:solidFill>
              </a:rPr>
              <a:t> и др.);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Улучшение должно идти постоянно. Если нет проектов по улучшению, то это застой. Развитие человека и организации идет по спиральной динамике;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В бережливом управлении каждый должен развиваться. При этом цели должны быть выше, чем реальные. Тогда цели достигаются</a:t>
            </a:r>
          </a:p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291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124094"/>
            <a:ext cx="4676060" cy="66098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050" y="124094"/>
            <a:ext cx="4763850" cy="673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79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Елецкий медицинский колледж им.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К.С. Константиновой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150 лет со дня основания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Носит имя Героя Советского Союза Ксении Семеновны Константиновой – выпускницы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Около 700 студентов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38 штатных преподавателей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По бережливому производству – образец Федерального уровня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Директор – Меньших Елена Валериевна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513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285</Words>
  <Application>Microsoft Office PowerPoint</Application>
  <PresentationFormat>Широкоэкранный</PresentationFormat>
  <Paragraphs>39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 Межрегиональный слет тренеров по бережливому производству и управлению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Елецкий медицинский колледж им.  К.С. Константиновой</vt:lpstr>
      <vt:lpstr>Презентация PowerPoint</vt:lpstr>
      <vt:lpstr>Посещение Детской больницы г.Ельца, где внедрена новая организация предоставления ПМСП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Повышение квалификации по бережливому производству</dc:title>
  <dc:creator>Зам_НМР</dc:creator>
  <cp:lastModifiedBy>Зам_НМР</cp:lastModifiedBy>
  <cp:revision>20</cp:revision>
  <dcterms:created xsi:type="dcterms:W3CDTF">2023-11-01T04:39:39Z</dcterms:created>
  <dcterms:modified xsi:type="dcterms:W3CDTF">2023-12-14T05:24:28Z</dcterms:modified>
</cp:coreProperties>
</file>